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9" r:id="rId15"/>
    <p:sldId id="279" r:id="rId16"/>
    <p:sldId id="280" r:id="rId17"/>
    <p:sldId id="281" r:id="rId18"/>
    <p:sldId id="282" r:id="rId19"/>
    <p:sldId id="272" r:id="rId20"/>
    <p:sldId id="274" r:id="rId21"/>
    <p:sldId id="275" r:id="rId22"/>
    <p:sldId id="276" r:id="rId23"/>
    <p:sldId id="277" r:id="rId24"/>
    <p:sldId id="278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939"/>
    <a:srgbClr val="B8089E"/>
    <a:srgbClr val="FF0000"/>
    <a:srgbClr val="AE0DB1"/>
    <a:srgbClr val="0C02C8"/>
    <a:srgbClr val="0502BD"/>
    <a:srgbClr val="FF1ADC"/>
    <a:srgbClr val="C7E0FF"/>
    <a:srgbClr val="D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33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FD4C-71AF-414E-BD47-7B858AEF9741}" type="datetimeFigureOut">
              <a:rPr lang="en-US" smtClean="0"/>
              <a:t>11/27/11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70E2B-56CD-8940-9AFA-139D6AF1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11/27/11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A911-A004-414F-8B85-7CCFD585B8B1}" type="datetimeFigureOut">
              <a:rPr lang="en-US" smtClean="0"/>
              <a:t>11/27/11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5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5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3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3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Relationship Id="rId5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Relationship Id="rId5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7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3" Type="http://schemas.openxmlformats.org/officeDocument/2006/relationships/image" Target="../media/image53.emf"/><Relationship Id="rId6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5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3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Relationship Id="rId5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RIEMANN SUMS REVISITED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041400"/>
            <a:ext cx="8686800" cy="581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Integration</a:t>
            </a:r>
            <a:r>
              <a:rPr lang="en-US" b="1" dirty="0" smtClean="0">
                <a:solidFill>
                  <a:srgbClr val="0000FF"/>
                </a:solidFill>
              </a:rPr>
              <a:t> (actually </a:t>
            </a:r>
            <a:r>
              <a:rPr lang="en-US" b="1" dirty="0" smtClean="0">
                <a:solidFill>
                  <a:srgbClr val="008000"/>
                </a:solidFill>
              </a:rPr>
              <a:t>calculus</a:t>
            </a:r>
            <a:r>
              <a:rPr lang="en-US" b="1" dirty="0" smtClean="0">
                <a:solidFill>
                  <a:srgbClr val="0000FF"/>
                </a:solidFill>
              </a:rPr>
              <a:t>)  is a very powerful tool, it gives us power to answer questions that the Greeks struggled with unsuccessfully (as did </a:t>
            </a:r>
            <a:r>
              <a:rPr lang="en-US" b="1" i="1" dirty="0" smtClean="0">
                <a:solidFill>
                  <a:srgbClr val="008000"/>
                </a:solidFill>
              </a:rPr>
              <a:t>pre-calculus </a:t>
            </a:r>
            <a:r>
              <a:rPr lang="en-US" b="1" dirty="0" smtClean="0">
                <a:solidFill>
                  <a:srgbClr val="0000FF"/>
                </a:solidFill>
              </a:rPr>
              <a:t>Mathematicians) for a very long time.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fundamental idea behind Riemann sums is that you have some quantity                 whose value depends on      , and the product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h</a:t>
            </a:r>
            <a:r>
              <a:rPr lang="en-US" b="1" dirty="0" smtClean="0">
                <a:solidFill>
                  <a:srgbClr val="0000FF"/>
                </a:solidFill>
              </a:rPr>
              <a:t>as some “</a:t>
            </a:r>
            <a:r>
              <a:rPr lang="en-US" b="1" dirty="0" smtClean="0">
                <a:solidFill>
                  <a:srgbClr val="FF0000"/>
                </a:solidFill>
              </a:rPr>
              <a:t>meaning</a:t>
            </a:r>
            <a:r>
              <a:rPr lang="en-US" b="1" dirty="0" smtClean="0">
                <a:solidFill>
                  <a:srgbClr val="0000FF"/>
                </a:solidFill>
              </a:rPr>
              <a:t>”. The Riemann sum 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omputes for you (in the </a:t>
            </a:r>
            <a:r>
              <a:rPr lang="en-US" b="1" dirty="0" smtClean="0">
                <a:solidFill>
                  <a:srgbClr val="008000"/>
                </a:solidFill>
              </a:rPr>
              <a:t>limit </a:t>
            </a:r>
            <a:r>
              <a:rPr lang="en-US" b="1" dirty="0" smtClean="0">
                <a:solidFill>
                  <a:srgbClr val="0000FF"/>
                </a:solidFill>
              </a:rPr>
              <a:t>as                   )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89" y="3506661"/>
            <a:ext cx="1060323" cy="568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64" y="4089464"/>
            <a:ext cx="291973" cy="291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846" y="3963798"/>
            <a:ext cx="1905508" cy="568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837" y="4893755"/>
            <a:ext cx="2781427" cy="1413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8495" y="6222048"/>
            <a:ext cx="1567434" cy="3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4000"/>
            <a:ext cx="8737600" cy="6273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Rotate shaded area about y-axis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</a:t>
            </a:r>
            <a:r>
              <a:rPr lang="en-US" b="1" smtClean="0">
                <a:solidFill>
                  <a:srgbClr val="0000FF"/>
                </a:solidFill>
              </a:rPr>
              <a:t>both rotations </a:t>
            </a:r>
            <a:r>
              <a:rPr lang="en-US" b="1" dirty="0" smtClean="0">
                <a:solidFill>
                  <a:srgbClr val="0000FF"/>
                </a:solidFill>
              </a:rPr>
              <a:t>the left-hand approach is easier (</a:t>
            </a:r>
            <a:r>
              <a:rPr lang="en-US" b="1" dirty="0" smtClean="0">
                <a:solidFill>
                  <a:srgbClr val="008000"/>
                </a:solidFill>
              </a:rPr>
              <a:t>why?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AE0DB1"/>
                </a:solidFill>
              </a:rPr>
              <a:t>… look at the equation of the line …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y-eas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66" y="40432"/>
            <a:ext cx="2484534" cy="4985969"/>
          </a:xfrm>
          <a:prstGeom prst="rect">
            <a:avLst/>
          </a:prstGeom>
        </p:spPr>
      </p:pic>
      <p:pic>
        <p:nvPicPr>
          <p:cNvPr id="5" name="Picture 4" descr="y-h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76" y="84801"/>
            <a:ext cx="2788762" cy="512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8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54000"/>
            <a:ext cx="8610600" cy="6324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One can rotate either a </a:t>
            </a:r>
            <a:r>
              <a:rPr lang="en-US" b="1" dirty="0" smtClean="0">
                <a:solidFill>
                  <a:srgbClr val="FF0000"/>
                </a:solidFill>
              </a:rPr>
              <a:t>quarter circle </a:t>
            </a:r>
            <a:r>
              <a:rPr lang="en-US" b="1" dirty="0" smtClean="0">
                <a:solidFill>
                  <a:srgbClr val="0000FF"/>
                </a:solidFill>
              </a:rPr>
              <a:t>or a </a:t>
            </a:r>
            <a:r>
              <a:rPr lang="en-US" b="1" dirty="0" smtClean="0">
                <a:solidFill>
                  <a:srgbClr val="FF0000"/>
                </a:solidFill>
              </a:rPr>
              <a:t>semi-circle</a:t>
            </a:r>
            <a:r>
              <a:rPr lang="en-US" b="1" dirty="0" smtClean="0">
                <a:solidFill>
                  <a:srgbClr val="0000FF"/>
                </a:solidFill>
              </a:rPr>
              <a:t>, about either axes, as shown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phere.mo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30" y="179705"/>
            <a:ext cx="4498340" cy="470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9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28600"/>
            <a:ext cx="8559800" cy="6324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About </a:t>
            </a:r>
            <a:r>
              <a:rPr lang="en-US" b="1" dirty="0" smtClean="0">
                <a:solidFill>
                  <a:srgbClr val="FF0000"/>
                </a:solidFill>
              </a:rPr>
              <a:t>x-axis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Equation</a:t>
            </a:r>
          </a:p>
          <a:p>
            <a:pPr marL="0" indent="0"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About </a:t>
            </a:r>
            <a:r>
              <a:rPr lang="en-US" b="1" dirty="0" smtClean="0">
                <a:solidFill>
                  <a:srgbClr val="FF0000"/>
                </a:solidFill>
              </a:rPr>
              <a:t>y-axis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Equation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Picture 3" descr="Full-xMo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47" y="658986"/>
            <a:ext cx="4369607" cy="2733328"/>
          </a:xfrm>
          <a:prstGeom prst="rect">
            <a:avLst/>
          </a:prstGeom>
        </p:spPr>
      </p:pic>
      <p:pic>
        <p:nvPicPr>
          <p:cNvPr id="7" name="Picture 6" descr="Full-yMo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09" y="3390329"/>
            <a:ext cx="2289683" cy="35190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07" y="2553018"/>
            <a:ext cx="3626612" cy="1014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47" y="5550789"/>
            <a:ext cx="3611245" cy="10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4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76200"/>
            <a:ext cx="8788400" cy="6781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About either axes, but the equations change !!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About </a:t>
            </a:r>
            <a:r>
              <a:rPr lang="en-US" b="1" dirty="0" smtClean="0">
                <a:solidFill>
                  <a:srgbClr val="FF0000"/>
                </a:solidFill>
              </a:rPr>
              <a:t>x-axis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About </a:t>
            </a:r>
            <a:r>
              <a:rPr lang="en-US" b="1" dirty="0" smtClean="0">
                <a:solidFill>
                  <a:srgbClr val="FF0000"/>
                </a:solidFill>
              </a:rPr>
              <a:t>y-axis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QuarterMo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88" y="228290"/>
            <a:ext cx="3374824" cy="3442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971" y="4119499"/>
            <a:ext cx="3780282" cy="1014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881" y="5157089"/>
            <a:ext cx="3764915" cy="10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2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6400"/>
            <a:ext cx="8661400" cy="6172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One can rotate a </a:t>
            </a:r>
            <a:r>
              <a:rPr lang="en-US" b="1" dirty="0" smtClean="0">
                <a:solidFill>
                  <a:srgbClr val="FF0000"/>
                </a:solidFill>
              </a:rPr>
              <a:t>segment</a:t>
            </a:r>
            <a:r>
              <a:rPr lang="en-US" b="1" dirty="0" smtClean="0">
                <a:solidFill>
                  <a:srgbClr val="0000FF"/>
                </a:solidFill>
              </a:rPr>
              <a:t> about either axes, left to the student.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" name="Picture 1" descr="Cylinder.mo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66" y="175762"/>
            <a:ext cx="5797969" cy="49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1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37600" cy="6629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We’ll recover the formula for the volume of a cone. 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will rotate                          about the x-axis.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Cone.mo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67" y="952297"/>
            <a:ext cx="3955466" cy="4597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3" y="5766892"/>
            <a:ext cx="1920875" cy="10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2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12200" cy="642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b="1" dirty="0" smtClean="0">
                <a:solidFill>
                  <a:srgbClr val="0000FF"/>
                </a:solidFill>
              </a:rPr>
              <a:t>see figure)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formula is: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Check it out!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ConeMo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42" y="236305"/>
            <a:ext cx="5280716" cy="3477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216" y="3752037"/>
            <a:ext cx="6254369" cy="14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9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4000"/>
            <a:ext cx="8686800" cy="637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promised the volume of a football.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will rotate the curve                      (</a:t>
            </a:r>
            <a:r>
              <a:rPr lang="en-US" b="1" dirty="0" smtClean="0">
                <a:solidFill>
                  <a:srgbClr val="008000"/>
                </a:solidFill>
              </a:rPr>
              <a:t>shown in the figure</a:t>
            </a:r>
            <a:r>
              <a:rPr lang="en-US" b="1" dirty="0" smtClean="0">
                <a:solidFill>
                  <a:srgbClr val="0000FF"/>
                </a:solidFill>
              </a:rPr>
              <a:t>) about the x-axis. We have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      (</a:t>
            </a:r>
            <a:r>
              <a:rPr lang="en-US" b="1" dirty="0" smtClean="0">
                <a:solidFill>
                  <a:srgbClr val="008000"/>
                </a:solidFill>
              </a:rPr>
              <a:t>see figure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63" y="835153"/>
            <a:ext cx="5712736" cy="3701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64" y="4360261"/>
            <a:ext cx="1828673" cy="568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3" y="5262753"/>
            <a:ext cx="4686935" cy="1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4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9400"/>
            <a:ext cx="8636000" cy="6324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obtain the formula: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Check it out !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Note the lack of symmetry in      and      . !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Ftbll.Pro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36" y="336677"/>
            <a:ext cx="5947029" cy="2120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36" y="3142437"/>
            <a:ext cx="7894028" cy="1487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555" y="5740464"/>
            <a:ext cx="291973" cy="291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470" y="5673154"/>
            <a:ext cx="251460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5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79400"/>
            <a:ext cx="8610600" cy="635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conclude with a final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REMARK</a:t>
            </a:r>
            <a:r>
              <a:rPr lang="en-US" b="1" dirty="0" smtClean="0">
                <a:solidFill>
                  <a:srgbClr val="0000FF"/>
                </a:solidFill>
              </a:rPr>
              <a:t>. 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0000FF"/>
                </a:solidFill>
              </a:rPr>
              <a:t>Any area can be considered as between two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  curves. (The lines                 and                 are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  indeed </a:t>
            </a:r>
            <a:r>
              <a:rPr lang="en-US" b="1" dirty="0" smtClean="0">
                <a:solidFill>
                  <a:srgbClr val="008000"/>
                </a:solidFill>
              </a:rPr>
              <a:t>curves </a:t>
            </a:r>
            <a:r>
              <a:rPr lang="en-US" b="1" dirty="0" smtClean="0">
                <a:solidFill>
                  <a:srgbClr val="0000FF"/>
                </a:solidFill>
              </a:rPr>
              <a:t>!)</a:t>
            </a: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0000FF"/>
                </a:solidFill>
              </a:rPr>
              <a:t>When rotating about the </a:t>
            </a:r>
            <a:r>
              <a:rPr lang="en-US" b="1" dirty="0" smtClean="0">
                <a:solidFill>
                  <a:srgbClr val="FF0000"/>
                </a:solidFill>
              </a:rPr>
              <a:t>x-axis</a:t>
            </a:r>
            <a:r>
              <a:rPr lang="en-US" b="1" dirty="0" smtClean="0">
                <a:solidFill>
                  <a:srgbClr val="0000FF"/>
                </a:solidFill>
              </a:rPr>
              <a:t> the equations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   </a:t>
            </a:r>
            <a:r>
              <a:rPr lang="en-US" b="1" dirty="0" smtClean="0">
                <a:solidFill>
                  <a:srgbClr val="660066"/>
                </a:solidFill>
              </a:rPr>
              <a:t> MUST </a:t>
            </a:r>
            <a:r>
              <a:rPr lang="en-US" b="1" dirty="0" smtClean="0">
                <a:solidFill>
                  <a:srgbClr val="0000FF"/>
                </a:solidFill>
              </a:rPr>
              <a:t>be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endParaRPr lang="en-US" b="1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0000FF"/>
                </a:solidFill>
              </a:rPr>
              <a:t>When rotating about the </a:t>
            </a:r>
            <a:r>
              <a:rPr lang="en-US" b="1" dirty="0" smtClean="0">
                <a:solidFill>
                  <a:srgbClr val="FF0000"/>
                </a:solidFill>
              </a:rPr>
              <a:t>y-axis </a:t>
            </a:r>
            <a:r>
              <a:rPr lang="en-US" b="1" dirty="0" smtClean="0">
                <a:solidFill>
                  <a:srgbClr val="0000FF"/>
                </a:solidFill>
              </a:rPr>
              <a:t>the equations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   </a:t>
            </a:r>
            <a:r>
              <a:rPr lang="en-US" b="1" dirty="0" smtClean="0">
                <a:solidFill>
                  <a:srgbClr val="660066"/>
                </a:solidFill>
              </a:rPr>
              <a:t>MUST</a:t>
            </a:r>
            <a:r>
              <a:rPr lang="en-US" b="1" dirty="0" smtClean="0">
                <a:solidFill>
                  <a:srgbClr val="0000FF"/>
                </a:solidFill>
              </a:rPr>
              <a:t> be 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260" y="1983835"/>
            <a:ext cx="1284681" cy="591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021" y="2004727"/>
            <a:ext cx="1183259" cy="430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383" y="5753989"/>
            <a:ext cx="5455285" cy="1014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241" y="3988689"/>
            <a:ext cx="5486019" cy="10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9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32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… the total amount of the “</a:t>
            </a:r>
            <a:r>
              <a:rPr lang="en-US" b="1" dirty="0" smtClean="0">
                <a:solidFill>
                  <a:srgbClr val="FF0000"/>
                </a:solidFill>
              </a:rPr>
              <a:t>meaning</a:t>
            </a:r>
            <a:r>
              <a:rPr lang="en-US" b="1" dirty="0" smtClean="0">
                <a:solidFill>
                  <a:srgbClr val="0000FF"/>
                </a:solidFill>
              </a:rPr>
              <a:t>” 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are  a couple of examples: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1.   Height               base                     area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2.  Flow through    time          total amount (gals)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a valve (gal/sec)                         through valve</a:t>
            </a:r>
          </a:p>
          <a:p>
            <a:pPr marL="0" indent="0">
              <a:lnSpc>
                <a:spcPct val="7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next example is better illustrated through a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figure.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Think of a solid in space (an egg in the figure) and think you can slice the egg with parallel slices.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Assume that the slices are nearly cylindrical, perhaps with a funny shaped bases, but ….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04" y="1284161"/>
            <a:ext cx="1060323" cy="568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665" y="1440835"/>
            <a:ext cx="321170" cy="321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415" y="1390035"/>
            <a:ext cx="1736471" cy="50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1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79400"/>
            <a:ext cx="8737600" cy="6578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One last example</a:t>
            </a:r>
            <a:r>
              <a:rPr lang="en-US" b="1" dirty="0" smtClean="0">
                <a:solidFill>
                  <a:srgbClr val="0000FF"/>
                </a:solidFill>
              </a:rPr>
              <a:t>, about as hard as I can concoct!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Look at the pink-shaded area shown in the figure: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two equations (</a:t>
            </a:r>
            <a:r>
              <a:rPr lang="en-US" b="1" dirty="0" smtClean="0">
                <a:solidFill>
                  <a:srgbClr val="FF6600"/>
                </a:solidFill>
              </a:rPr>
              <a:t>color coded</a:t>
            </a:r>
            <a:r>
              <a:rPr lang="en-US" b="1" dirty="0" smtClean="0">
                <a:solidFill>
                  <a:srgbClr val="0000FF"/>
                </a:solidFill>
              </a:rPr>
              <a:t>) are: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and                       . We rotate the area about the y-axis, then about the x-axis.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00" y="1471266"/>
            <a:ext cx="3134476" cy="3242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8" y="5205159"/>
            <a:ext cx="1767205" cy="752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170" y="4998784"/>
            <a:ext cx="1369060" cy="11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4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304800"/>
            <a:ext cx="8686800" cy="622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will compute the volume of both solids generated. First about the y-axis.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Recall the </a:t>
            </a:r>
            <a:r>
              <a:rPr lang="en-US" b="1" dirty="0">
                <a:solidFill>
                  <a:srgbClr val="FF0000"/>
                </a:solidFill>
              </a:rPr>
              <a:t>REMARK</a:t>
            </a:r>
            <a:r>
              <a:rPr lang="en-US" b="1" dirty="0" smtClean="0">
                <a:solidFill>
                  <a:srgbClr val="0000FF"/>
                </a:solidFill>
              </a:rPr>
              <a:t>, we must have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Unfortunately the right-hand boundary of the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b="1" dirty="0" smtClean="0">
                <a:solidFill>
                  <a:srgbClr val="0000FF"/>
                </a:solidFill>
              </a:rPr>
              <a:t>igure consists of two “curves”,                 and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       What about the limits        and       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These are supposed to be limits for      . Looking at the figure we conclude that the volume of the solid of revolution obtained when rotating about 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677" y="4114864"/>
            <a:ext cx="291973" cy="291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394" y="4014153"/>
            <a:ext cx="276606" cy="399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931" y="3340862"/>
            <a:ext cx="1167892" cy="430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08" y="3791522"/>
            <a:ext cx="1797939" cy="799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8420" y="4804029"/>
            <a:ext cx="276606" cy="399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931" y="1778889"/>
            <a:ext cx="5455285" cy="10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304800"/>
            <a:ext cx="8636000" cy="629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he </a:t>
            </a:r>
            <a:r>
              <a:rPr lang="en-US" b="1" dirty="0" smtClean="0">
                <a:solidFill>
                  <a:srgbClr val="FF0000"/>
                </a:solidFill>
              </a:rPr>
              <a:t>y-axis </a:t>
            </a:r>
            <a:r>
              <a:rPr lang="en-US" b="1" dirty="0" smtClean="0">
                <a:solidFill>
                  <a:srgbClr val="0000FF"/>
                </a:solidFill>
              </a:rPr>
              <a:t>is computed by the two integrals: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Which give the answer as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check it out !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Next we rotate about the </a:t>
            </a:r>
            <a:r>
              <a:rPr lang="en-US" b="1" dirty="0" smtClean="0">
                <a:solidFill>
                  <a:srgbClr val="FF0000"/>
                </a:solidFill>
              </a:rPr>
              <a:t>x-axis</a:t>
            </a:r>
            <a:r>
              <a:rPr lang="en-US" b="1" dirty="0" smtClean="0">
                <a:solidFill>
                  <a:srgbClr val="0000FF"/>
                </a:solidFill>
              </a:rPr>
              <a:t>. We </a:t>
            </a:r>
            <a:r>
              <a:rPr lang="en-US" b="1" dirty="0" smtClean="0">
                <a:solidFill>
                  <a:srgbClr val="660066"/>
                </a:solidFill>
              </a:rPr>
              <a:t>MUST</a:t>
            </a:r>
            <a:r>
              <a:rPr lang="en-US" b="1" dirty="0" smtClean="0">
                <a:solidFill>
                  <a:srgbClr val="0000FF"/>
                </a:solidFill>
              </a:rPr>
              <a:t> get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41" y="5461889"/>
            <a:ext cx="5486019" cy="1014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" y="712153"/>
            <a:ext cx="7837170" cy="1306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835" y="2570353"/>
            <a:ext cx="6039231" cy="1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5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54000"/>
            <a:ext cx="8610600" cy="635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This is easier</a:t>
            </a:r>
            <a:r>
              <a:rPr lang="en-US" b="1" dirty="0" smtClean="0">
                <a:solidFill>
                  <a:srgbClr val="0000FF"/>
                </a:solidFill>
              </a:rPr>
              <a:t>. A glance at the figure shows that the answer is obtained from the integral: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hich gives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Here are the two solids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1231900"/>
            <a:ext cx="3327400" cy="107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3340100"/>
            <a:ext cx="6629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355600"/>
            <a:ext cx="8636000" cy="6502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About the </a:t>
            </a:r>
            <a:r>
              <a:rPr lang="en-US" b="1" dirty="0" smtClean="0">
                <a:solidFill>
                  <a:srgbClr val="FF0000"/>
                </a:solidFill>
              </a:rPr>
              <a:t>y-axis </a:t>
            </a:r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8000"/>
                </a:solidFill>
              </a:rPr>
              <a:t>a round-bottom cylinder with an ice-cream cone carved out.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About the </a:t>
            </a:r>
            <a:r>
              <a:rPr lang="en-US" b="1" dirty="0" smtClean="0">
                <a:solidFill>
                  <a:srgbClr val="FF0000"/>
                </a:solidFill>
              </a:rPr>
              <a:t>x-axis</a:t>
            </a:r>
            <a:r>
              <a:rPr lang="en-US" b="1" dirty="0" smtClean="0">
                <a:solidFill>
                  <a:srgbClr val="0000FF"/>
                </a:solidFill>
              </a:rPr>
              <a:t>, (</a:t>
            </a:r>
            <a:r>
              <a:rPr lang="en-US" b="1" dirty="0" smtClean="0">
                <a:solidFill>
                  <a:srgbClr val="008000"/>
                </a:solidFill>
              </a:rPr>
              <a:t>a </a:t>
            </a:r>
            <a:r>
              <a:rPr lang="en-US" b="1" dirty="0" err="1" smtClean="0">
                <a:solidFill>
                  <a:srgbClr val="008000"/>
                </a:solidFill>
              </a:rPr>
              <a:t>paraboloid</a:t>
            </a:r>
            <a:endParaRPr lang="en-US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</a:rPr>
              <a:t>w</a:t>
            </a:r>
            <a:r>
              <a:rPr lang="en-US" b="1" dirty="0" smtClean="0">
                <a:solidFill>
                  <a:srgbClr val="008000"/>
                </a:solidFill>
              </a:rPr>
              <a:t>ith a </a:t>
            </a:r>
            <a:r>
              <a:rPr lang="en-US" b="1" u="sng" dirty="0" smtClean="0">
                <a:solidFill>
                  <a:srgbClr val="008000"/>
                </a:solidFill>
              </a:rPr>
              <a:t>smaller</a:t>
            </a:r>
            <a:r>
              <a:rPr lang="en-US" b="1" dirty="0" smtClean="0">
                <a:solidFill>
                  <a:srgbClr val="008000"/>
                </a:solidFill>
              </a:rPr>
              <a:t> ice-cream cone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</a:rPr>
              <a:t>c</a:t>
            </a:r>
            <a:r>
              <a:rPr lang="en-US" b="1" dirty="0" smtClean="0">
                <a:solidFill>
                  <a:srgbClr val="008000"/>
                </a:solidFill>
              </a:rPr>
              <a:t>arved out.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Rotati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300002"/>
            <a:ext cx="4063492" cy="2632035"/>
          </a:xfrm>
          <a:prstGeom prst="rect">
            <a:avLst/>
          </a:prstGeom>
        </p:spPr>
      </p:pic>
      <p:pic>
        <p:nvPicPr>
          <p:cNvPr id="2" name="Picture 1" descr="Rotatio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60" y="2400857"/>
            <a:ext cx="2882540" cy="4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3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36000" cy="6299200"/>
          </a:xfrm>
        </p:spPr>
        <p:txBody>
          <a:bodyPr>
            <a:normAutofit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Now you should do </a:t>
            </a:r>
            <a:r>
              <a:rPr lang="en-US" b="1" i="1" u="sng" dirty="0" smtClean="0">
                <a:solidFill>
                  <a:srgbClr val="008000"/>
                </a:solidFill>
              </a:rPr>
              <a:t>lots of examples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from the textbook, keeping in mind the </a:t>
            </a:r>
            <a:r>
              <a:rPr lang="en-US" b="1" dirty="0" smtClean="0">
                <a:solidFill>
                  <a:srgbClr val="FF0000"/>
                </a:solidFill>
              </a:rPr>
              <a:t>REMARK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lnSpc>
                <a:spcPct val="21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It can </a:t>
            </a:r>
            <a:r>
              <a:rPr lang="en-US" b="1" smtClean="0">
                <a:solidFill>
                  <a:srgbClr val="0000FF"/>
                </a:solidFill>
              </a:rPr>
              <a:t>be summarized </a:t>
            </a:r>
            <a:r>
              <a:rPr lang="en-US" b="1" dirty="0" smtClean="0">
                <a:solidFill>
                  <a:srgbClr val="0000FF"/>
                </a:solidFill>
              </a:rPr>
              <a:t>in the statement </a:t>
            </a:r>
          </a:p>
          <a:p>
            <a:pPr marL="0" indent="0">
              <a:lnSpc>
                <a:spcPct val="21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“Integrate in the variable whose axis you are rotating about.”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6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03200"/>
            <a:ext cx="8636000" cy="6400800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… </a:t>
            </a:r>
            <a:r>
              <a:rPr lang="en-US" b="1" dirty="0" smtClean="0">
                <a:solidFill>
                  <a:srgbClr val="0000FF"/>
                </a:solidFill>
              </a:rPr>
              <a:t>you know the area               of the base of the slice at position      . Then the Riemann sum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s the sum of the volumes of the (</a:t>
            </a:r>
            <a:r>
              <a:rPr lang="en-US" b="1" dirty="0" smtClean="0">
                <a:solidFill>
                  <a:srgbClr val="008000"/>
                </a:solidFill>
              </a:rPr>
              <a:t>nearly</a:t>
            </a:r>
            <a:r>
              <a:rPr lang="en-US" b="1" dirty="0" smtClean="0">
                <a:solidFill>
                  <a:srgbClr val="0000FF"/>
                </a:solidFill>
              </a:rPr>
              <a:t>) </a:t>
            </a:r>
            <a:r>
              <a:rPr lang="en-US" b="1" dirty="0" err="1" smtClean="0">
                <a:solidFill>
                  <a:srgbClr val="0000FF"/>
                </a:solidFill>
              </a:rPr>
              <a:t>cylin-drical</a:t>
            </a:r>
            <a:r>
              <a:rPr lang="en-US" b="1" dirty="0" smtClean="0">
                <a:solidFill>
                  <a:srgbClr val="0000FF"/>
                </a:solidFill>
              </a:rPr>
              <a:t> slices. As the slices get thinner, (</a:t>
            </a:r>
            <a:r>
              <a:rPr lang="en-US" b="1" dirty="0" smtClean="0">
                <a:solidFill>
                  <a:srgbClr val="FF6600"/>
                </a:solidFill>
              </a:rPr>
              <a:t>and more of them</a:t>
            </a:r>
            <a:r>
              <a:rPr lang="en-US" b="1" dirty="0" smtClean="0">
                <a:solidFill>
                  <a:srgbClr val="0000FF"/>
                </a:solidFill>
              </a:rPr>
              <a:t>)  the limit of the Riemann sums (</a:t>
            </a:r>
            <a:r>
              <a:rPr lang="en-US" b="1" dirty="0" smtClean="0">
                <a:solidFill>
                  <a:srgbClr val="660066"/>
                </a:solidFill>
              </a:rPr>
              <a:t>remember, it’s the integral !</a:t>
            </a:r>
            <a:r>
              <a:rPr lang="en-US" b="1" dirty="0" smtClean="0">
                <a:solidFill>
                  <a:srgbClr val="0000FF"/>
                </a:solidFill>
              </a:rPr>
              <a:t>) gives us </a:t>
            </a:r>
            <a:r>
              <a:rPr lang="en-US" b="1" dirty="0" smtClean="0">
                <a:solidFill>
                  <a:srgbClr val="FF0000"/>
                </a:solidFill>
              </a:rPr>
              <a:t>the volume </a:t>
            </a:r>
            <a:r>
              <a:rPr lang="en-US" b="1" dirty="0" smtClean="0">
                <a:solidFill>
                  <a:srgbClr val="0000FF"/>
                </a:solidFill>
              </a:rPr>
              <a:t>of the egg. Here is the figure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0" y="254000"/>
            <a:ext cx="1029589" cy="537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1" y="1185418"/>
            <a:ext cx="2286000" cy="116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664" y="918845"/>
            <a:ext cx="291973" cy="2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2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4000"/>
            <a:ext cx="8686800" cy="632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00FF"/>
                </a:solidFill>
              </a:rPr>
              <a:t>You are looking at the football from below)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nice thing about the figure is that we can actually compute the area               of the </a:t>
            </a:r>
            <a:r>
              <a:rPr lang="en-US" b="1" dirty="0" smtClean="0">
                <a:solidFill>
                  <a:srgbClr val="FF1ADC"/>
                </a:solidFill>
              </a:rPr>
              <a:t>violet</a:t>
            </a:r>
            <a:r>
              <a:rPr lang="en-US" b="1" dirty="0" smtClean="0">
                <a:solidFill>
                  <a:srgbClr val="0000FF"/>
                </a:solidFill>
              </a:rPr>
              <a:t> circles. In general this may not be so, as in the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63" y="962153"/>
            <a:ext cx="5712736" cy="3701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256" y="5109528"/>
            <a:ext cx="1029589" cy="5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1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585200" cy="619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b="1" dirty="0" smtClean="0">
                <a:solidFill>
                  <a:srgbClr val="0000FF"/>
                </a:solidFill>
              </a:rPr>
              <a:t>ollowing figure (borrowed from Prof. Pilkington)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Who knows what the areas of those cross-sections are!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50" y="885920"/>
            <a:ext cx="5918186" cy="41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0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330200"/>
            <a:ext cx="8559800" cy="62230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There is however one particular case when those cross-section areas are computable, namely in the case of </a:t>
            </a:r>
            <a:r>
              <a:rPr lang="en-US" b="1" dirty="0" smtClean="0">
                <a:solidFill>
                  <a:srgbClr val="FF0000"/>
                </a:solidFill>
              </a:rPr>
              <a:t>SOLIDS OF REVOLUTION</a:t>
            </a:r>
            <a:r>
              <a:rPr lang="en-US" b="1" dirty="0" smtClean="0">
                <a:solidFill>
                  <a:srgbClr val="0000FF"/>
                </a:solidFill>
              </a:rPr>
              <a:t>. These are solids which are obtained by rotating the graph of some function                                           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resulting surface bounds a </a:t>
            </a:r>
            <a:r>
              <a:rPr lang="en-US" b="1" dirty="0" smtClean="0">
                <a:solidFill>
                  <a:srgbClr val="FF0000"/>
                </a:solidFill>
              </a:rPr>
              <a:t>solid</a:t>
            </a:r>
            <a:r>
              <a:rPr lang="en-US" b="1" dirty="0" smtClean="0">
                <a:solidFill>
                  <a:srgbClr val="0000FF"/>
                </a:solidFill>
              </a:rPr>
              <a:t> whose cross-sectional areas are circles, area =                           . Therefore the volume of the solid is computed as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Let’s do some examples. We will rediscover …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527" y="2528761"/>
            <a:ext cx="3703447" cy="568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752" y="3582378"/>
            <a:ext cx="2212848" cy="691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058" y="4699978"/>
            <a:ext cx="3363836" cy="11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8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29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… the formulas for the volumes of a </a:t>
            </a:r>
            <a:r>
              <a:rPr lang="en-US" b="1" dirty="0" smtClean="0">
                <a:solidFill>
                  <a:srgbClr val="FF0000"/>
                </a:solidFill>
              </a:rPr>
              <a:t>sphere</a:t>
            </a:r>
            <a:r>
              <a:rPr lang="en-US" b="1" dirty="0" smtClean="0">
                <a:solidFill>
                  <a:srgbClr val="0000FF"/>
                </a:solidFill>
              </a:rPr>
              <a:t>, a </a:t>
            </a:r>
            <a:r>
              <a:rPr lang="en-US" b="1" dirty="0" smtClean="0">
                <a:solidFill>
                  <a:srgbClr val="FF0000"/>
                </a:solidFill>
              </a:rPr>
              <a:t>cylinder</a:t>
            </a:r>
            <a:r>
              <a:rPr lang="en-US" b="1" dirty="0" smtClean="0">
                <a:solidFill>
                  <a:srgbClr val="0000FF"/>
                </a:solidFill>
              </a:rPr>
              <a:t>, a </a:t>
            </a:r>
            <a:r>
              <a:rPr lang="en-US" b="1" dirty="0" smtClean="0">
                <a:solidFill>
                  <a:srgbClr val="FF0000"/>
                </a:solidFill>
              </a:rPr>
              <a:t>cone</a:t>
            </a:r>
            <a:r>
              <a:rPr lang="en-US" b="1" dirty="0" smtClean="0">
                <a:solidFill>
                  <a:srgbClr val="0000FF"/>
                </a:solidFill>
              </a:rPr>
              <a:t>. Then we will find the volume of that football, and some </a:t>
            </a:r>
            <a:r>
              <a:rPr lang="en-US" b="1" dirty="0" smtClean="0">
                <a:solidFill>
                  <a:srgbClr val="FF6600"/>
                </a:solidFill>
              </a:rPr>
              <a:t>more interesting solids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all examples you will see </a:t>
            </a:r>
            <a:r>
              <a:rPr lang="en-US" b="1" dirty="0" smtClean="0">
                <a:solidFill>
                  <a:srgbClr val="FF6600"/>
                </a:solidFill>
              </a:rPr>
              <a:t>that the trick is </a:t>
            </a:r>
            <a:r>
              <a:rPr lang="en-US" b="1" dirty="0" smtClean="0">
                <a:solidFill>
                  <a:srgbClr val="0000FF"/>
                </a:solidFill>
              </a:rPr>
              <a:t>to realize which function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dirty="0" smtClean="0">
                <a:solidFill>
                  <a:srgbClr val="0000FF"/>
                </a:solidFill>
              </a:rPr>
              <a:t>ne needs to rotate about which line. We get: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Sphere ------- Volume =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Cylinder ----- Volume =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Cone --------- Volume =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527" y="2401761"/>
            <a:ext cx="3703447" cy="568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443" y="4470591"/>
            <a:ext cx="1152525" cy="599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944" y="3518980"/>
            <a:ext cx="1675003" cy="1014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720" y="5182489"/>
            <a:ext cx="1951609" cy="10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1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54000"/>
            <a:ext cx="8610600" cy="6400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each of the three solids shown we try to determine which region we rotate about which line.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have four choices, namely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Cone.mo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67" y="1333297"/>
            <a:ext cx="3955466" cy="459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6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79400"/>
            <a:ext cx="8661400" cy="6324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Rotate shaded area about the x-axis</a:t>
            </a:r>
          </a:p>
          <a:p>
            <a:pPr marL="0" indent="0" algn="ctr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OR</a:t>
            </a:r>
          </a:p>
        </p:txBody>
      </p:sp>
      <p:pic>
        <p:nvPicPr>
          <p:cNvPr id="4" name="Picture 3" descr="x-eas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" y="1215404"/>
            <a:ext cx="4246349" cy="2598096"/>
          </a:xfrm>
          <a:prstGeom prst="rect">
            <a:avLst/>
          </a:prstGeom>
        </p:spPr>
      </p:pic>
      <p:pic>
        <p:nvPicPr>
          <p:cNvPr id="5" name="Picture 4" descr="x-h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50" y="1513806"/>
            <a:ext cx="4302222" cy="217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7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7559</TotalTime>
  <Words>961</Words>
  <Application>Microsoft Macintosh PowerPoint</Application>
  <PresentationFormat>On-screen Show (4:3)</PresentationFormat>
  <Paragraphs>202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RIEMANN SUMS REVISITED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Mario Borelli</dc:creator>
  <cp:lastModifiedBy>Mario Borelli</cp:lastModifiedBy>
  <cp:revision>840</cp:revision>
  <dcterms:created xsi:type="dcterms:W3CDTF">2011-08-21T14:29:24Z</dcterms:created>
  <dcterms:modified xsi:type="dcterms:W3CDTF">2011-11-28T03:46:49Z</dcterms:modified>
</cp:coreProperties>
</file>